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7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15E20-A9FB-4A2F-BAAD-4C1AFC51D7B6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8DF69-6043-423D-8C55-1648C350EE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8572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15E20-A9FB-4A2F-BAAD-4C1AFC51D7B6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8DF69-6043-423D-8C55-1648C350EE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594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15E20-A9FB-4A2F-BAAD-4C1AFC51D7B6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8DF69-6043-423D-8C55-1648C350EE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0684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15E20-A9FB-4A2F-BAAD-4C1AFC51D7B6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8DF69-6043-423D-8C55-1648C350EE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0361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15E20-A9FB-4A2F-BAAD-4C1AFC51D7B6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8DF69-6043-423D-8C55-1648C350EE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445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15E20-A9FB-4A2F-BAAD-4C1AFC51D7B6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8DF69-6043-423D-8C55-1648C350EE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671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15E20-A9FB-4A2F-BAAD-4C1AFC51D7B6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8DF69-6043-423D-8C55-1648C350EE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6737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15E20-A9FB-4A2F-BAAD-4C1AFC51D7B6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8DF69-6043-423D-8C55-1648C350EE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7757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15E20-A9FB-4A2F-BAAD-4C1AFC51D7B6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8DF69-6043-423D-8C55-1648C350EE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948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15E20-A9FB-4A2F-BAAD-4C1AFC51D7B6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8DF69-6043-423D-8C55-1648C350EE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4436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15E20-A9FB-4A2F-BAAD-4C1AFC51D7B6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8DF69-6043-423D-8C55-1648C350EE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09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15E20-A9FB-4A2F-BAAD-4C1AFC51D7B6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8DF69-6043-423D-8C55-1648C350EE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5232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9970" y="264654"/>
            <a:ext cx="11641015" cy="6117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180340" algn="l"/>
              </a:tabLst>
            </a:pPr>
            <a:r>
              <a:rPr lang="ru-RU" sz="3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 5.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180340" algn="l"/>
              </a:tabLst>
            </a:pPr>
            <a:r>
              <a:rPr lang="ru-RU" sz="3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УПРАВЛЕНИЕ ТОРГОВО-ТЕХНОЛОГИЧЕСКИМИ ПРОЦЕССАМИ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180340" algn="l"/>
              </a:tabLst>
            </a:pPr>
            <a:endParaRPr lang="ru-RU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defTabSz="311150">
              <a:lnSpc>
                <a:spcPct val="107000"/>
              </a:lnSpc>
              <a:spcAft>
                <a:spcPts val="800"/>
              </a:spcAft>
              <a:tabLst>
                <a:tab pos="180340" algn="l"/>
              </a:tabLst>
            </a:pPr>
            <a:r>
              <a:rPr lang="ru-RU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5.1.	 Содержание торгово-технологических процессов в магазине и технологическая планировка его помещений.</a:t>
            </a:r>
            <a:endParaRPr lang="ru-RU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defTabSz="311150">
              <a:lnSpc>
                <a:spcPct val="107000"/>
              </a:lnSpc>
              <a:spcAft>
                <a:spcPts val="800"/>
              </a:spcAft>
              <a:tabLst>
                <a:tab pos="180340" algn="l"/>
              </a:tabLst>
            </a:pPr>
            <a:r>
              <a:rPr lang="ru-RU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5.2.	 Организация процессов приемки, хранения и подготовки товаров к продаже.</a:t>
            </a:r>
            <a:endParaRPr lang="ru-RU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defTabSz="311150">
              <a:lnSpc>
                <a:spcPct val="107000"/>
              </a:lnSpc>
              <a:spcAft>
                <a:spcPts val="800"/>
              </a:spcAft>
              <a:tabLst>
                <a:tab pos="180340" algn="l"/>
              </a:tabLst>
            </a:pPr>
            <a:r>
              <a:rPr lang="ru-RU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5.3.	 Организация размещения и выкладки товаров в торговом зале.</a:t>
            </a:r>
            <a:endParaRPr lang="ru-RU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defTabSz="311150">
              <a:lnSpc>
                <a:spcPct val="107000"/>
              </a:lnSpc>
              <a:spcAft>
                <a:spcPts val="800"/>
              </a:spcAft>
              <a:tabLst>
                <a:tab pos="180340" algn="l"/>
              </a:tabLst>
            </a:pPr>
            <a:r>
              <a:rPr lang="ru-RU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5.4.	 Управление процессом обслуживания покупателей на предприятии торговли.</a:t>
            </a:r>
            <a:endParaRPr lang="ru-RU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121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8584" y="149222"/>
            <a:ext cx="11523785" cy="6486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Особенности услуг и специфика деятельности сервисных организаций, в том числе и предприятий розничной торговли, лежат в основе разработанного подхода, выделяющего управление качеством услуг в сферу, не связанную с управлением осязаемыми продуктами: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■	 потребителям труднее определить качество услуг, чем качество товаров;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■	 качество услуги является результатом сравнения ожиданий потребителя и реального уровня предоставления услуги;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■	 оценка качества услуги происходит как на основании результата, так и процесса предоставления услуги.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2347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6184" y="565007"/>
            <a:ext cx="11512062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  <a:tabLst>
                <a:tab pos="180340" algn="l"/>
              </a:tabLst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Любая проблема организации торгового процесса рассматривается с позиции высокого сервиса для покупателей, который формирует микромир предприятия розничной торговли, складывающийся из двух составляющих: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  <a:tabLst>
                <a:tab pos="180340" algn="l"/>
              </a:tabLst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Неодушевленная (технологическая) составляющая 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— сумма физических характеристик предприятия и организация торгового процесса в нем. К технологической составляющей относятся: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  <a:tabLst>
                <a:tab pos="180340" algn="l"/>
              </a:tabLst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■	 физическое местонахождение магазина;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  <a:tabLst>
                <a:tab pos="180340" algn="l"/>
              </a:tabLst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■	 реклама предприятия: экстерьер, витрина, реклама, дизайн интерьера, планировка торгового зала, современное торговое оборудование и система презентации товаров;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  <a:tabLst>
                <a:tab pos="180340" algn="l"/>
              </a:tabLst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■	 товарный ассортимент и ценовая политика предприятия;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  <a:tabLst>
                <a:tab pos="180340" algn="l"/>
              </a:tabLst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■	 технические особенности совершения покупки (договоры и иная документация, условия оплаты, гарантия, работа сервисного центра, условия доставки товара и пр.).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  <a:tabLst>
                <a:tab pos="180340" algn="l"/>
              </a:tabLst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Технологическая составляющая торгового процесса воспринимается разумом покупателя.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  <a:tabLst>
                <a:tab pos="180340" algn="l"/>
              </a:tabLst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Одушевленная (психологическая) составляющая 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— атмосфера магазина, которая составляет эмоционально-психологический настрой покупателя и стимулирует совершение покупок в данном магазине.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  <a:tabLst>
                <a:tab pos="180340" algn="l"/>
              </a:tabLst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одушевленной (психологической) составляющей относятся: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  <a:tabLst>
                <a:tab pos="180340" algn="l"/>
              </a:tabLst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■	 элементы рекламной кампании, формирующие имидж предприятия и ожидания покупателей;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  <a:tabLst>
                <a:tab pos="180340" algn="l"/>
              </a:tabLst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■	 составляющие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мерчендайзинга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(музыка, запахи, свет, цветовая гамма интерьера);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  <a:tabLst>
                <a:tab pos="180340" algn="l"/>
              </a:tabLst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■ высокий профессионализм персонала предприятия в процессе торгового обслуживания.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6012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2031" y="804933"/>
            <a:ext cx="1144172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  <a:tabLst>
                <a:tab pos="180340" algn="l"/>
              </a:tabLst>
            </a:pP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Эксперты выделяют пять основных факторов, оказывающих влияние на развитие российской розничной торговли:</a:t>
            </a:r>
          </a:p>
          <a:p>
            <a:pPr indent="450215" algn="just">
              <a:spcAft>
                <a:spcPts val="0"/>
              </a:spcAft>
              <a:tabLst>
                <a:tab pos="180340" algn="l"/>
              </a:tabLst>
            </a:pP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Выход на розничный рынок крупных западных компаний </a:t>
            </a:r>
          </a:p>
          <a:p>
            <a:pPr marL="342900" indent="-342900">
              <a:buAutoNum type="arabicPeriod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потребительской среды.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Под воздействием западных торговых сетей московские сети активно развивают бизнес в регионах и двигаются на восток.</a:t>
            </a:r>
          </a:p>
          <a:p>
            <a:pPr defTabSz="269875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	 Развиваются сети и крупные торговые центры, которые становятся объектом инвестиций со стороны крупных нефтяных, газовых, металлургических компаний.</a:t>
            </a:r>
          </a:p>
          <a:p>
            <a:pPr>
              <a:buAutoNum type="arabicPeriod" startAt="5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данным ряда известных экспертных компаний, рейтинг торговой привлекательности России</a:t>
            </a:r>
          </a:p>
        </p:txBody>
      </p:sp>
    </p:spTree>
    <p:extLst>
      <p:ext uri="{BB962C8B-B14F-4D97-AF65-F5344CB8AC3E}">
        <p14:creationId xmlns:p14="http://schemas.microsoft.com/office/powerpoint/2010/main" val="4344105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6523" y="312763"/>
            <a:ext cx="11629292" cy="60446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Эксперты отмечают, что в российской рознице к настоящему моменту можно выделить четко разделенные потоки, определяющие развитие торговли в России: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■	 первый поток — российские и западные розничные торговые сети, работающие напрямую с поставщиками национального уровня. Сетевые структуры уже умеют строить в России систему снабжения, в которой реально используются принципы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категорийного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менеджмента. У сетей имеются или проектируются собственные распределительные центры (РЦ), отлажена логистика и т.д.;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■	 второй поток — независимые магазины и снабжающие их независимые оптовики;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■	 третий поток — развитие торговых сетей в регионах. Специалисты утверждают, что в Москве, Санкт- Петербурге и в «малых столицах» России с населением от 500 тыс. до 1 млн человек растет потребность покупателей в качестве и культуре торгового обслуживания, в расширении ассортимента товаров и услуг. Поэтому так важны активное внедрение и использование современных технологий в области маркетинга и менеджмента торговли, которые эффективно используются на Западе с целью поддержания конкурентоспособности розничных предприятий.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9417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0307" y="713492"/>
            <a:ext cx="1148861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услугой розничной торговли 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понимают результат взаимодействия продавцов и покупателей, в результате которого обеспечивается конкурентоспособность торгового предприятия и стимулируется процесс продажи товаров.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  <a:tabLst>
                <a:tab pos="180340" algn="l"/>
              </a:tabLst>
            </a:pP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Процесс торгового обслуживания 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представляет собой взаимодействие продавцов и покупателей, в результате которого возможно обеспечение конкурентоспособности торгового.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291701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4769" y="689394"/>
            <a:ext cx="11359662" cy="4989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Под </a:t>
            </a: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технологическими процессами </a:t>
            </a:r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понимается совокупность последовательных взаимосвязанных операций, выполняемых персоналом магазина, направленных на доведение товаров до покупателей с минимальными затратами трудовых, материальных и финансовых ресурсов.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548682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5477" y="620687"/>
            <a:ext cx="1116036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основным торгово-технологическим процессам 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относятся продажа товаров и обслуживание покупателей, включающие организацию покупательских потоков в торговом зале; выкладку товаров на оборудовании, обеспечивающую покупателям оптимальные условия их осмотра и отбора; организацию расчетов за отобранные покупателями товары; оказание покупателям дополнительных торговых услуг и другие подобные им технологические операции.</a:t>
            </a: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вспомогательным торгово-технологическим процессам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относятся: приемка товаров от поставщиков; доставка их на места хранения; обеспечение необходимых условий хранения товаров; подготовка товаров к продаже; их транспортирование в торговый зал; организация хранения и сдачи тары.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871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9968" y="0"/>
            <a:ext cx="1152378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Основные показатели, характеризующие степень использования торговой площади: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■	 розничный товарооборот на 1 м2 торговой площади — отношение выручки от реализации товаров, услуг к торговой площади;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■	 прибыль на 1 м2 торговой площади — отношение прибыли к торговой площади;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■	 коэффициент установочной площади — отношение установочной площади к площади торгового зала.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■	 прибыль на 1 м2 торговой площади — отношение прибыли к торговой площади;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■	 коэффициент установочной площади — отношение установочной площади к площади торгового зала.</a:t>
            </a: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52180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8923" y="576590"/>
            <a:ext cx="11359662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buAutoNum type="arabicPeriod" startAt="2"/>
            </a:pPr>
            <a:r>
              <a:rPr lang="ru-RU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Организация процессов приемки, хранения и подготовки товаров к продаже</a:t>
            </a:r>
          </a:p>
          <a:p>
            <a:endParaRPr lang="ru-RU" sz="14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Основу вспомогательных торгово-технологических процессов в магазине составляют процессы приемки, хранения и подготовки товаров к продаже. Частота и объем этих операций определяются объемом товарооборота, ритмичностью товароснабжения, периодом оборачиваемости товарных запасов и физико-химическими особенностями реализуемых товаров.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5339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3077" y="423066"/>
            <a:ext cx="11664461" cy="5596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180340" algn="l"/>
              </a:tabLst>
            </a:pPr>
            <a:r>
              <a:rPr lang="ru-RU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	Организация размещения и выкладки товаров в торговом зале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управлении технологическими процессами важная роль отводится организации размещения товаров в торговом зале, распределению установочной и демонстрационной площади между отдельными группами товаров. При этом необходимо учитывать ряд факторов, основными из которых являются: чистота приобретения товаров отдельных групп, габариты этих товаров, затраты времени покупателей на осмотр и отбор, а также количество разновидностей товаров, предлагаемых покупателям в рамках отдельных групп.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045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1354" y="611760"/>
            <a:ext cx="11500339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buAutoNum type="arabicPeriod" startAt="4"/>
            </a:pPr>
            <a:r>
              <a:rPr lang="ru-RU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Управление процессом обслуживания покупателей на предприятии торговли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Торговое обслуживание — это, с одной стороны, обслуживание потребителей, предоставление услуг, непосредственно направленных от человека к человеку, а с другой — это обслуживание материального характера, которое направлено не на человека, а на перемещение предметов (товаров) и косвенно воздействует на население, как на потребителей в целом, так и конкретно на каждого человека.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6606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5846" y="632408"/>
            <a:ext cx="11840308" cy="5573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 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качеством торгового обслуживания 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подразумевается создание на конкретном торговом предприятии наиболее благоприятных условий для выбора и приобретения товаров населением и оказание предусмотренных услуг. Качество торгового обслуживания зависит от уровня культуры торгового персонала, степени его профессионализма, знания персоналом магазинов психологии покупателей</a:t>
            </a: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технологии торгового обслуживания являются: своевременность приемки товаров, тщательность подготовки их к продаже, рациональность размещения в соответствии с особенностями товаров, пополняемость товарного запаса в соответствии со спросом покупателей, соблюдение условий хранения и продажи товаров, организация доставки товаров покупателю.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143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9969" y="161854"/>
            <a:ext cx="11523785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180340" algn="l"/>
              </a:tabLst>
            </a:pP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Качество торгового обслуживания как характеристика деятельности отдельного предприятия оценивается следующей системой показателей:</a:t>
            </a:r>
          </a:p>
          <a:p>
            <a:pPr indent="450215" algn="just">
              <a:spcAft>
                <a:spcPts val="0"/>
              </a:spcAft>
              <a:tabLst>
                <a:tab pos="180340" algn="l"/>
              </a:tabLst>
            </a:pP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Устойчивость и широта ассортимента товаров</a:t>
            </a:r>
          </a:p>
          <a:p>
            <a:pPr marL="342900" indent="-342900">
              <a:buAutoNum type="arabicPeriod"/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Соблюдение технологии обслуживания покупателей</a:t>
            </a:r>
          </a:p>
          <a:p>
            <a:pPr marL="342900" indent="-342900">
              <a:buAutoNum type="arabicPeriod"/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Условия обслуживания и внутренняя среда магазина</a:t>
            </a:r>
          </a:p>
          <a:p>
            <a:pPr marL="342900" indent="-342900">
              <a:buAutoNum type="arabicPeriod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размещения магазина </a:t>
            </a:r>
          </a:p>
          <a:p>
            <a:pPr marL="342900" indent="-342900">
              <a:buAutoNum type="arabicPeriod"/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Издержки потребления</a:t>
            </a:r>
          </a:p>
          <a:p>
            <a:pPr marL="342900" indent="-342900">
              <a:buAutoNum type="arabicPeriod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Активность продажи товаров, профессиональное мастерство работников и культура обслуживания</a:t>
            </a:r>
          </a:p>
          <a:p>
            <a:pPr marL="342900" indent="-342900">
              <a:buAutoNum type="arabicPeriod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торговой рекламы и информации</a:t>
            </a:r>
          </a:p>
          <a:p>
            <a:pPr marL="342900" indent="-342900">
              <a:buAutoNum type="arabicPeriod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покупателям дополнительных услуг</a:t>
            </a:r>
          </a:p>
          <a:p>
            <a:pPr marL="342900" indent="-342900">
              <a:buAutoNum type="arabicPeriod" startAt="9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Завершенность покупки</a:t>
            </a:r>
          </a:p>
          <a:p>
            <a:pPr marL="457200" indent="-457200">
              <a:buAutoNum type="arabicPeriod" startAt="9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Мнение покупателей об уровне торгового обслуживания</a:t>
            </a:r>
          </a:p>
        </p:txBody>
      </p:sp>
    </p:spTree>
    <p:extLst>
      <p:ext uri="{BB962C8B-B14F-4D97-AF65-F5344CB8AC3E}">
        <p14:creationId xmlns:p14="http://schemas.microsoft.com/office/powerpoint/2010/main" val="19011463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582</Words>
  <Application>Microsoft Office PowerPoint</Application>
  <PresentationFormat>Широкоэкранный</PresentationFormat>
  <Paragraphs>66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Марина Коршикова</dc:creator>
  <cp:lastModifiedBy>Марина Коршикова</cp:lastModifiedBy>
  <cp:revision>6</cp:revision>
  <dcterms:created xsi:type="dcterms:W3CDTF">2017-03-27T11:16:54Z</dcterms:created>
  <dcterms:modified xsi:type="dcterms:W3CDTF">2017-03-27T12:18:17Z</dcterms:modified>
</cp:coreProperties>
</file>